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89" r:id="rId2"/>
    <p:sldId id="274" r:id="rId3"/>
    <p:sldId id="260" r:id="rId4"/>
    <p:sldId id="262" r:id="rId5"/>
    <p:sldId id="263" r:id="rId6"/>
    <p:sldId id="261" r:id="rId7"/>
    <p:sldId id="264" r:id="rId8"/>
    <p:sldId id="265" r:id="rId9"/>
    <p:sldId id="275" r:id="rId10"/>
    <p:sldId id="266" r:id="rId11"/>
    <p:sldId id="267" r:id="rId12"/>
    <p:sldId id="270" r:id="rId13"/>
    <p:sldId id="268" r:id="rId14"/>
    <p:sldId id="271" r:id="rId15"/>
    <p:sldId id="272" r:id="rId16"/>
    <p:sldId id="279" r:id="rId17"/>
    <p:sldId id="273" r:id="rId18"/>
    <p:sldId id="280" r:id="rId19"/>
    <p:sldId id="290" r:id="rId20"/>
    <p:sldId id="276" r:id="rId21"/>
    <p:sldId id="278" r:id="rId22"/>
    <p:sldId id="285" r:id="rId23"/>
    <p:sldId id="293" r:id="rId24"/>
    <p:sldId id="277" r:id="rId25"/>
    <p:sldId id="284" r:id="rId26"/>
    <p:sldId id="298" r:id="rId27"/>
    <p:sldId id="299" r:id="rId28"/>
    <p:sldId id="287" r:id="rId29"/>
    <p:sldId id="288" r:id="rId30"/>
    <p:sldId id="297" r:id="rId31"/>
    <p:sldId id="294" r:id="rId32"/>
    <p:sldId id="296" r:id="rId33"/>
    <p:sldId id="282" r:id="rId34"/>
    <p:sldId id="283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5"/>
    <p:restoredTop sz="94617"/>
  </p:normalViewPr>
  <p:slideViewPr>
    <p:cSldViewPr snapToGrid="0" snapToObjects="1">
      <p:cViewPr>
        <p:scale>
          <a:sx n="60" d="100"/>
          <a:sy n="60" d="100"/>
        </p:scale>
        <p:origin x="35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83C56-A2BC-4B4E-A1D6-DBBC7B0C932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BC98E-3947-214B-ACE0-016724249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57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0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8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0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7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9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26094-C335-6341-84F8-FF6595FB4EFA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77778-04A6-384D-A5A4-6BB479677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Relationship Id="rId9" Type="http://schemas.openxmlformats.org/officeDocument/2006/relationships/image" Target="../media/image5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700D48D-C9AA-4000-A912-29A4FEA98A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8604" y="1053042"/>
            <a:ext cx="4458424" cy="3068357"/>
          </a:xfrm>
        </p:spPr>
        <p:txBody>
          <a:bodyPr>
            <a:normAutofit/>
          </a:bodyPr>
          <a:lstStyle/>
          <a:p>
            <a:pPr algn="l"/>
            <a:r>
              <a:rPr lang="en-US" sz="4200">
                <a:solidFill>
                  <a:srgbClr val="FFFFFF"/>
                </a:solidFill>
              </a:rPr>
              <a:t>Developing and Adopting Open Source and Open Standard Solutions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8604" y="4292070"/>
            <a:ext cx="4458424" cy="151288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B67202"/>
                </a:solidFill>
              </a:rPr>
              <a:t>Dr. Charles R. Severance University of Michigan  School of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29" y="912725"/>
            <a:ext cx="5390093" cy="16035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05E69BC-D844-4AB5-9E35-ED458EE296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4312C673-8179-457E-AD2A-D1FAE4CC96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" t="5653" r="-5389" b="9914"/>
          <a:stretch/>
        </p:blipFill>
        <p:spPr>
          <a:xfrm>
            <a:off x="6554174" y="3750733"/>
            <a:ext cx="5240202" cy="27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2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00898" y="4008254"/>
            <a:ext cx="3714223" cy="22914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(2002)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127" y="4886264"/>
            <a:ext cx="818070" cy="639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6119" y="4814392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832088" y="4247427"/>
            <a:ext cx="118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Pearson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639" y="4745784"/>
            <a:ext cx="818070" cy="6390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48820" y="4834494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>
            <a:off x="9707975" y="5065326"/>
            <a:ext cx="13946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3"/>
            <a:endCxn id="7" idx="1"/>
          </p:cNvCxnSpPr>
          <p:nvPr/>
        </p:nvCxnSpPr>
        <p:spPr>
          <a:xfrm flipV="1">
            <a:off x="6114197" y="5045225"/>
            <a:ext cx="921922" cy="160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36119" y="5409931"/>
            <a:ext cx="107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WebCT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871967" y="5409931"/>
            <a:ext cx="89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Angel</a:t>
            </a:r>
            <a:endParaRPr lang="en-US" sz="24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127" y="5871596"/>
            <a:ext cx="818070" cy="639083"/>
          </a:xfrm>
          <a:prstGeom prst="rect">
            <a:avLst/>
          </a:prstGeom>
        </p:spPr>
      </p:pic>
      <p:cxnSp>
        <p:nvCxnSpPr>
          <p:cNvPr id="50" name="Straight Connector 49"/>
          <p:cNvCxnSpPr>
            <a:stCxn id="47" idx="1"/>
            <a:endCxn id="49" idx="3"/>
          </p:cNvCxnSpPr>
          <p:nvPr/>
        </p:nvCxnSpPr>
        <p:spPr>
          <a:xfrm flipH="1">
            <a:off x="6114197" y="5640764"/>
            <a:ext cx="921922" cy="55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332" y="5636642"/>
            <a:ext cx="818070" cy="639083"/>
          </a:xfrm>
          <a:prstGeom prst="rect">
            <a:avLst/>
          </a:prstGeom>
        </p:spPr>
      </p:pic>
      <p:cxnSp>
        <p:nvCxnSpPr>
          <p:cNvPr id="54" name="Straight Connector 53"/>
          <p:cNvCxnSpPr>
            <a:stCxn id="48" idx="3"/>
            <a:endCxn id="53" idx="1"/>
          </p:cNvCxnSpPr>
          <p:nvPr/>
        </p:nvCxnSpPr>
        <p:spPr>
          <a:xfrm>
            <a:off x="9762724" y="5640764"/>
            <a:ext cx="1191608" cy="31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849801" y="666912"/>
            <a:ext cx="4737272" cy="28521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OKI </a:t>
            </a:r>
            <a:r>
              <a:rPr lang="mr-IN" sz="3200" dirty="0" smtClean="0">
                <a:solidFill>
                  <a:schemeClr val="tx1"/>
                </a:solidFill>
              </a:rPr>
              <a:t>–</a:t>
            </a:r>
            <a:r>
              <a:rPr lang="en-US" sz="3200" dirty="0" smtClean="0">
                <a:solidFill>
                  <a:schemeClr val="tx1"/>
                </a:solidFill>
              </a:rPr>
              <a:t> Open Knowledge Initiative (MIT)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7036118" y="365125"/>
            <a:ext cx="4317681" cy="168233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2002</a:t>
            </a:r>
            <a:r>
              <a:rPr lang="ja-JP" altLang="en-US" dirty="0"/>
              <a:t>年の高等教育</a:t>
            </a:r>
            <a:r>
              <a:rPr lang="en-US" altLang="ja-JP" dirty="0"/>
              <a:t>LMS</a:t>
            </a:r>
            <a:r>
              <a:rPr lang="ja-JP" altLang="en-US" dirty="0"/>
              <a:t>標準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634805" y="4274639"/>
            <a:ext cx="2203621" cy="154116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IEEE Learning Technology Standards Group (LTSC)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053878" y="1889485"/>
            <a:ext cx="2494059" cy="148852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Schools Interoperability Framework Association (SIFA)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5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611335" y="1666837"/>
            <a:ext cx="5383089" cy="280818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TI 1.0 (2004)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1943" y="2116741"/>
            <a:ext cx="118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Pearson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94" y="2615098"/>
            <a:ext cx="818070" cy="6390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58675" y="2703808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>
            <a:off x="8417830" y="2934640"/>
            <a:ext cx="13946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946556" y="3068514"/>
            <a:ext cx="107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WebCT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7581822" y="3279245"/>
            <a:ext cx="89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Angel</a:t>
            </a:r>
            <a:endParaRPr lang="en-US" sz="24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3530179"/>
            <a:ext cx="818070" cy="639083"/>
          </a:xfrm>
          <a:prstGeom prst="rect">
            <a:avLst/>
          </a:prstGeom>
        </p:spPr>
      </p:pic>
      <p:cxnSp>
        <p:nvCxnSpPr>
          <p:cNvPr id="50" name="Straight Connector 49"/>
          <p:cNvCxnSpPr>
            <a:stCxn id="47" idx="1"/>
            <a:endCxn id="49" idx="3"/>
          </p:cNvCxnSpPr>
          <p:nvPr/>
        </p:nvCxnSpPr>
        <p:spPr>
          <a:xfrm flipH="1">
            <a:off x="3024634" y="3299347"/>
            <a:ext cx="921922" cy="55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87" y="3505956"/>
            <a:ext cx="818070" cy="639083"/>
          </a:xfrm>
          <a:prstGeom prst="rect">
            <a:avLst/>
          </a:prstGeom>
        </p:spPr>
      </p:pic>
      <p:cxnSp>
        <p:nvCxnSpPr>
          <p:cNvPr id="54" name="Straight Connector 53"/>
          <p:cNvCxnSpPr>
            <a:stCxn id="48" idx="3"/>
            <a:endCxn id="53" idx="1"/>
          </p:cNvCxnSpPr>
          <p:nvPr/>
        </p:nvCxnSpPr>
        <p:spPr>
          <a:xfrm>
            <a:off x="8472579" y="3510078"/>
            <a:ext cx="1191608" cy="31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3472" y="2758331"/>
            <a:ext cx="82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21" y="3700191"/>
            <a:ext cx="818070" cy="63908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2"/>
          </p:cNvCxnSpPr>
          <p:nvPr/>
        </p:nvCxnSpPr>
        <p:spPr>
          <a:xfrm flipH="1">
            <a:off x="6326988" y="3219996"/>
            <a:ext cx="9194" cy="772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76" y="4874662"/>
            <a:ext cx="818070" cy="6390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32490" y="4852716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Moodle</a:t>
            </a:r>
            <a:endParaRPr lang="en-US" sz="2400" dirty="0"/>
          </a:p>
        </p:txBody>
      </p:sp>
      <p:cxnSp>
        <p:nvCxnSpPr>
          <p:cNvPr id="32" name="Straight Connector 31"/>
          <p:cNvCxnSpPr>
            <a:stCxn id="31" idx="1"/>
            <a:endCxn id="30" idx="3"/>
          </p:cNvCxnSpPr>
          <p:nvPr/>
        </p:nvCxnSpPr>
        <p:spPr>
          <a:xfrm flipH="1">
            <a:off x="2180346" y="5083549"/>
            <a:ext cx="852144" cy="110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2518987"/>
            <a:ext cx="818070" cy="6390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46556" y="2447115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cxnSp>
        <p:nvCxnSpPr>
          <p:cNvPr id="39" name="Straight Connector 38"/>
          <p:cNvCxnSpPr>
            <a:stCxn id="39" idx="3"/>
          </p:cNvCxnSpPr>
          <p:nvPr/>
        </p:nvCxnSpPr>
        <p:spPr>
          <a:xfrm flipV="1">
            <a:off x="3024634" y="2677948"/>
            <a:ext cx="921922" cy="160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8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611335" y="1666837"/>
            <a:ext cx="5383089" cy="280818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LTI 1.0 (2010)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2544847"/>
            <a:ext cx="818070" cy="639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6556" y="2472975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94" y="2615098"/>
            <a:ext cx="818070" cy="6390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58675" y="2703808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>
            <a:off x="8417830" y="2934640"/>
            <a:ext cx="13946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3"/>
            <a:endCxn id="7" idx="1"/>
          </p:cNvCxnSpPr>
          <p:nvPr/>
        </p:nvCxnSpPr>
        <p:spPr>
          <a:xfrm flipV="1">
            <a:off x="3024634" y="2703808"/>
            <a:ext cx="921922" cy="160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3530179"/>
            <a:ext cx="818070" cy="639083"/>
          </a:xfrm>
          <a:prstGeom prst="rect">
            <a:avLst/>
          </a:prstGeom>
        </p:spPr>
      </p:pic>
      <p:cxnSp>
        <p:nvCxnSpPr>
          <p:cNvPr id="50" name="Straight Connector 49"/>
          <p:cNvCxnSpPr>
            <a:stCxn id="7" idx="1"/>
            <a:endCxn id="49" idx="3"/>
          </p:cNvCxnSpPr>
          <p:nvPr/>
        </p:nvCxnSpPr>
        <p:spPr>
          <a:xfrm flipH="1">
            <a:off x="3024634" y="2703808"/>
            <a:ext cx="921922" cy="114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4529548"/>
            <a:ext cx="818070" cy="639083"/>
          </a:xfrm>
          <a:prstGeom prst="rect">
            <a:avLst/>
          </a:prstGeom>
        </p:spPr>
      </p:pic>
      <p:cxnSp>
        <p:nvCxnSpPr>
          <p:cNvPr id="54" name="Straight Connector 53"/>
          <p:cNvCxnSpPr>
            <a:stCxn id="7" idx="1"/>
            <a:endCxn id="53" idx="3"/>
          </p:cNvCxnSpPr>
          <p:nvPr/>
        </p:nvCxnSpPr>
        <p:spPr>
          <a:xfrm flipH="1">
            <a:off x="3024634" y="2703808"/>
            <a:ext cx="921922" cy="2145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3472" y="2758331"/>
            <a:ext cx="82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21" y="3700191"/>
            <a:ext cx="818070" cy="63908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2"/>
          </p:cNvCxnSpPr>
          <p:nvPr/>
        </p:nvCxnSpPr>
        <p:spPr>
          <a:xfrm flipH="1">
            <a:off x="6326988" y="3219996"/>
            <a:ext cx="9194" cy="772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65" y="5333347"/>
            <a:ext cx="818070" cy="6390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55362" y="4618256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Moodle</a:t>
            </a:r>
            <a:endParaRPr lang="en-US" sz="2400" dirty="0"/>
          </a:p>
        </p:txBody>
      </p:sp>
      <p:cxnSp>
        <p:nvCxnSpPr>
          <p:cNvPr id="28" name="Straight Connector 27"/>
          <p:cNvCxnSpPr>
            <a:stCxn id="27" idx="2"/>
            <a:endCxn id="26" idx="3"/>
          </p:cNvCxnSpPr>
          <p:nvPr/>
        </p:nvCxnSpPr>
        <p:spPr>
          <a:xfrm flipH="1">
            <a:off x="3611335" y="5079921"/>
            <a:ext cx="1122872" cy="572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383" y="6343738"/>
            <a:ext cx="388536" cy="30352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299451" y="6264670"/>
            <a:ext cx="105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Canvas</a:t>
            </a:r>
            <a:endParaRPr lang="en-US" sz="2400" dirty="0"/>
          </a:p>
        </p:txBody>
      </p:sp>
      <p:cxnSp>
        <p:nvCxnSpPr>
          <p:cNvPr id="31" name="Straight Connector 30"/>
          <p:cNvCxnSpPr>
            <a:stCxn id="30" idx="3"/>
            <a:endCxn id="29" idx="1"/>
          </p:cNvCxnSpPr>
          <p:nvPr/>
        </p:nvCxnSpPr>
        <p:spPr>
          <a:xfrm flipV="1">
            <a:off x="11354933" y="6495502"/>
            <a:ext cx="2454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66301" y="2083182"/>
            <a:ext cx="118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Pearson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213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611335" y="1666837"/>
            <a:ext cx="5383089" cy="280818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LTI 1.1 (2012)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64" y="2544847"/>
            <a:ext cx="818070" cy="639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6556" y="2472975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94" y="2615098"/>
            <a:ext cx="818070" cy="6390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58675" y="2703808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>
            <a:off x="8417830" y="2934640"/>
            <a:ext cx="13946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3"/>
            <a:endCxn id="7" idx="1"/>
          </p:cNvCxnSpPr>
          <p:nvPr/>
        </p:nvCxnSpPr>
        <p:spPr>
          <a:xfrm flipV="1">
            <a:off x="3024634" y="2703808"/>
            <a:ext cx="921922" cy="160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3472" y="2758331"/>
            <a:ext cx="82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21" y="3700191"/>
            <a:ext cx="818070" cy="63908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2"/>
          </p:cNvCxnSpPr>
          <p:nvPr/>
        </p:nvCxnSpPr>
        <p:spPr>
          <a:xfrm flipH="1">
            <a:off x="6326988" y="3219996"/>
            <a:ext cx="9194" cy="772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76" y="4874662"/>
            <a:ext cx="818070" cy="6390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93265" y="3875470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Moodle</a:t>
            </a:r>
            <a:endParaRPr lang="en-US" sz="2400" dirty="0"/>
          </a:p>
        </p:txBody>
      </p:sp>
      <p:cxnSp>
        <p:nvCxnSpPr>
          <p:cNvPr id="28" name="Straight Connector 27"/>
          <p:cNvCxnSpPr>
            <a:stCxn id="27" idx="1"/>
            <a:endCxn id="26" idx="3"/>
          </p:cNvCxnSpPr>
          <p:nvPr/>
        </p:nvCxnSpPr>
        <p:spPr>
          <a:xfrm flipH="1">
            <a:off x="2180346" y="4106303"/>
            <a:ext cx="612919" cy="1087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28" y="4185370"/>
            <a:ext cx="743198" cy="58059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417830" y="3615376"/>
            <a:ext cx="105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Canvas</a:t>
            </a:r>
            <a:endParaRPr lang="en-US" sz="2400" dirty="0"/>
          </a:p>
        </p:txBody>
      </p:sp>
      <p:cxnSp>
        <p:nvCxnSpPr>
          <p:cNvPr id="31" name="Straight Connector 30"/>
          <p:cNvCxnSpPr>
            <a:stCxn id="30" idx="3"/>
            <a:endCxn id="29" idx="1"/>
          </p:cNvCxnSpPr>
          <p:nvPr/>
        </p:nvCxnSpPr>
        <p:spPr>
          <a:xfrm>
            <a:off x="9473312" y="3846209"/>
            <a:ext cx="768716" cy="62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66301" y="2083182"/>
            <a:ext cx="1184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Pearson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3721966" y="4717149"/>
            <a:ext cx="5393196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endParaRPr lang="ja-JP" altLang="en-US" sz="2800" dirty="0"/>
          </a:p>
          <a:p>
            <a:pPr algn="ctr"/>
            <a:r>
              <a:rPr lang="ja-JP" altLang="en-US" sz="2800" dirty="0"/>
              <a:t>の</a:t>
            </a:r>
            <a:r>
              <a:rPr lang="ja-JP" altLang="en-US" sz="2800" dirty="0" smtClean="0"/>
              <a:t>父</a:t>
            </a:r>
            <a:r>
              <a:rPr lang="en-US" altLang="ja-JP" sz="2800" dirty="0" smtClean="0"/>
              <a:t> Learning Tools Interoperability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29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611335" y="1666837"/>
            <a:ext cx="5383089" cy="280818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LTI 2.0 (2014)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41" y="2641904"/>
            <a:ext cx="818070" cy="639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15023" y="2411071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28" y="2525053"/>
            <a:ext cx="819346" cy="640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188209" y="2613764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 flipV="1">
            <a:off x="8847364" y="2844597"/>
            <a:ext cx="1394664" cy="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3"/>
            <a:endCxn id="7" idx="1"/>
          </p:cNvCxnSpPr>
          <p:nvPr/>
        </p:nvCxnSpPr>
        <p:spPr>
          <a:xfrm flipV="1">
            <a:off x="1771311" y="2641904"/>
            <a:ext cx="1943712" cy="31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23472" y="2758331"/>
            <a:ext cx="82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21" y="3700191"/>
            <a:ext cx="818070" cy="63908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2"/>
          </p:cNvCxnSpPr>
          <p:nvPr/>
        </p:nvCxnSpPr>
        <p:spPr>
          <a:xfrm flipH="1">
            <a:off x="6326988" y="3219996"/>
            <a:ext cx="9194" cy="772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76" y="4874662"/>
            <a:ext cx="818070" cy="6390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93265" y="3875470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Moodle</a:t>
            </a:r>
            <a:endParaRPr lang="en-US" sz="2400" dirty="0"/>
          </a:p>
        </p:txBody>
      </p:sp>
      <p:cxnSp>
        <p:nvCxnSpPr>
          <p:cNvPr id="28" name="Straight Connector 27"/>
          <p:cNvCxnSpPr>
            <a:stCxn id="27" idx="1"/>
            <a:endCxn id="26" idx="3"/>
          </p:cNvCxnSpPr>
          <p:nvPr/>
        </p:nvCxnSpPr>
        <p:spPr>
          <a:xfrm flipH="1">
            <a:off x="2180346" y="4106303"/>
            <a:ext cx="612919" cy="1087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696" y="3756542"/>
            <a:ext cx="822960" cy="64290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208590" y="3219996"/>
            <a:ext cx="105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Canvas</a:t>
            </a:r>
            <a:endParaRPr lang="en-US" sz="2400" dirty="0"/>
          </a:p>
        </p:txBody>
      </p:sp>
      <p:cxnSp>
        <p:nvCxnSpPr>
          <p:cNvPr id="31" name="Straight Connector 30"/>
          <p:cNvCxnSpPr>
            <a:stCxn id="30" idx="3"/>
            <a:endCxn id="29" idx="1"/>
          </p:cNvCxnSpPr>
          <p:nvPr/>
        </p:nvCxnSpPr>
        <p:spPr>
          <a:xfrm>
            <a:off x="8264072" y="3450829"/>
            <a:ext cx="1280624" cy="627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63773" y="2301480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Vitalsource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635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09885" y="1407889"/>
            <a:ext cx="7046354" cy="36997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002060"/>
                </a:solidFill>
              </a:rPr>
              <a:t>IMS LTI Advantage (2019)</a:t>
            </a: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41" y="2641904"/>
            <a:ext cx="818070" cy="6390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58892" y="2411071"/>
            <a:ext cx="157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Blackboard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28" y="2525053"/>
            <a:ext cx="819346" cy="640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73154" y="2641903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D2L</a:t>
            </a:r>
            <a:endParaRPr lang="en-US" sz="2400" dirty="0"/>
          </a:p>
        </p:txBody>
      </p:sp>
      <p:cxnSp>
        <p:nvCxnSpPr>
          <p:cNvPr id="22" name="Straight Connector 21"/>
          <p:cNvCxnSpPr>
            <a:stCxn id="13" idx="1"/>
            <a:endCxn id="19" idx="3"/>
          </p:cNvCxnSpPr>
          <p:nvPr/>
        </p:nvCxnSpPr>
        <p:spPr>
          <a:xfrm flipH="1">
            <a:off x="9332309" y="2845093"/>
            <a:ext cx="909719" cy="27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3"/>
            <a:endCxn id="7" idx="1"/>
          </p:cNvCxnSpPr>
          <p:nvPr/>
        </p:nvCxnSpPr>
        <p:spPr>
          <a:xfrm flipV="1">
            <a:off x="1771311" y="2641904"/>
            <a:ext cx="1787581" cy="31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51667" y="4188588"/>
            <a:ext cx="82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Sakai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74" y="4246599"/>
            <a:ext cx="818070" cy="63908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3"/>
            <a:endCxn id="23" idx="1"/>
          </p:cNvCxnSpPr>
          <p:nvPr/>
        </p:nvCxnSpPr>
        <p:spPr>
          <a:xfrm>
            <a:off x="7577086" y="4419421"/>
            <a:ext cx="516888" cy="14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3" y="4011170"/>
            <a:ext cx="818070" cy="6390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991815" y="3784934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Moodle</a:t>
            </a:r>
            <a:endParaRPr lang="en-US" sz="2400" dirty="0"/>
          </a:p>
        </p:txBody>
      </p:sp>
      <p:cxnSp>
        <p:nvCxnSpPr>
          <p:cNvPr id="28" name="Straight Connector 27"/>
          <p:cNvCxnSpPr>
            <a:stCxn id="27" idx="1"/>
            <a:endCxn id="26" idx="3"/>
          </p:cNvCxnSpPr>
          <p:nvPr/>
        </p:nvCxnSpPr>
        <p:spPr>
          <a:xfrm flipH="1">
            <a:off x="1255633" y="4015767"/>
            <a:ext cx="736182" cy="31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696" y="3756542"/>
            <a:ext cx="822960" cy="64290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07051" y="3165133"/>
            <a:ext cx="1055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Canvas</a:t>
            </a:r>
            <a:endParaRPr lang="en-US" sz="2400" dirty="0"/>
          </a:p>
        </p:txBody>
      </p:sp>
      <p:cxnSp>
        <p:nvCxnSpPr>
          <p:cNvPr id="31" name="Straight Connector 30"/>
          <p:cNvCxnSpPr>
            <a:stCxn id="30" idx="3"/>
            <a:endCxn id="29" idx="1"/>
          </p:cNvCxnSpPr>
          <p:nvPr/>
        </p:nvCxnSpPr>
        <p:spPr>
          <a:xfrm>
            <a:off x="6562533" y="3395966"/>
            <a:ext cx="2982163" cy="68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88395" y="3507606"/>
            <a:ext cx="124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Cengage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5616173" y="2453880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Vitalsource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480292" y="3026941"/>
            <a:ext cx="1153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Turnitin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5139377" y="4241552"/>
            <a:ext cx="82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Tsugi</a:t>
            </a:r>
            <a:endParaRPr lang="en-US" sz="2400" dirty="0"/>
          </a:p>
        </p:txBody>
      </p:sp>
      <p:cxnSp>
        <p:nvCxnSpPr>
          <p:cNvPr id="36" name="Straight Connector 35"/>
          <p:cNvCxnSpPr>
            <a:endCxn id="32" idx="1"/>
          </p:cNvCxnSpPr>
          <p:nvPr/>
        </p:nvCxnSpPr>
        <p:spPr>
          <a:xfrm flipV="1">
            <a:off x="3149504" y="3738439"/>
            <a:ext cx="1038891" cy="272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27" y="4566140"/>
            <a:ext cx="409035" cy="319542"/>
          </a:xfrm>
          <a:prstGeom prst="rect">
            <a:avLst/>
          </a:prstGeom>
        </p:spPr>
      </p:pic>
      <p:cxnSp>
        <p:nvCxnSpPr>
          <p:cNvPr id="40" name="Straight Connector 39"/>
          <p:cNvCxnSpPr>
            <a:stCxn id="35" idx="1"/>
            <a:endCxn id="39" idx="3"/>
          </p:cNvCxnSpPr>
          <p:nvPr/>
        </p:nvCxnSpPr>
        <p:spPr>
          <a:xfrm flipH="1">
            <a:off x="4579462" y="4472385"/>
            <a:ext cx="559915" cy="25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668949" y="5265007"/>
            <a:ext cx="53931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ja-JP" altLang="en-US" sz="2800" dirty="0"/>
          </a:p>
          <a:p>
            <a:pPr algn="ctr"/>
            <a:r>
              <a:rPr lang="ja-JP" altLang="en-US" sz="2800" dirty="0"/>
              <a:t>の</a:t>
            </a:r>
            <a:r>
              <a:rPr lang="ja-JP" altLang="en-US" sz="2800" dirty="0" smtClean="0"/>
              <a:t>祖父</a:t>
            </a:r>
            <a:r>
              <a:rPr lang="en-US" altLang="ja-JP" sz="2800" dirty="0" smtClean="0"/>
              <a:t> LTI Advantage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8729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Advantage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  <a:p>
            <a:r>
              <a:rPr lang="en-US" altLang="ja-JP" dirty="0"/>
              <a:t>NGDLE</a:t>
            </a:r>
            <a:r>
              <a:rPr lang="ja-JP" altLang="en-US" dirty="0"/>
              <a:t>は今ここにあります</a:t>
            </a:r>
          </a:p>
        </p:txBody>
      </p:sp>
    </p:spTree>
    <p:extLst>
      <p:ext uri="{BB962C8B-B14F-4D97-AF65-F5344CB8AC3E}">
        <p14:creationId xmlns:p14="http://schemas.microsoft.com/office/powerpoint/2010/main" val="1233302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前例のない幅広さと採用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LTI 1.3</a:t>
            </a:r>
          </a:p>
          <a:p>
            <a:pPr lvl="1"/>
            <a:r>
              <a:rPr lang="en-US" dirty="0" smtClean="0"/>
              <a:t>Open ID Connect</a:t>
            </a:r>
          </a:p>
          <a:p>
            <a:pPr lvl="1"/>
            <a:r>
              <a:rPr lang="en-US" dirty="0" smtClean="0"/>
              <a:t>JSON Web Tokens</a:t>
            </a:r>
          </a:p>
          <a:p>
            <a:r>
              <a:rPr lang="en-US" dirty="0" smtClean="0"/>
              <a:t>Deep Linking</a:t>
            </a:r>
          </a:p>
          <a:p>
            <a:pPr lvl="1"/>
            <a:r>
              <a:rPr lang="en-US" dirty="0" smtClean="0"/>
              <a:t>Evolved Content Item</a:t>
            </a:r>
          </a:p>
          <a:p>
            <a:r>
              <a:rPr lang="en-US" dirty="0" smtClean="0"/>
              <a:t>Names and Roles</a:t>
            </a:r>
          </a:p>
          <a:p>
            <a:r>
              <a:rPr lang="en-US" dirty="0" err="1" smtClean="0"/>
              <a:t>Gradebok</a:t>
            </a:r>
            <a:r>
              <a:rPr lang="en-US" dirty="0" smtClean="0"/>
              <a:t> Service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LMS</a:t>
            </a:r>
          </a:p>
          <a:p>
            <a:pPr lvl="1"/>
            <a:r>
              <a:rPr lang="en-US" dirty="0" smtClean="0"/>
              <a:t>Blackboard</a:t>
            </a:r>
          </a:p>
          <a:p>
            <a:pPr lvl="1"/>
            <a:r>
              <a:rPr lang="en-US" dirty="0" smtClean="0"/>
              <a:t>Canvas</a:t>
            </a:r>
          </a:p>
          <a:p>
            <a:pPr lvl="1"/>
            <a:r>
              <a:rPr lang="en-US" dirty="0" smtClean="0"/>
              <a:t>Moodle</a:t>
            </a:r>
          </a:p>
          <a:p>
            <a:pPr lvl="1"/>
            <a:r>
              <a:rPr lang="en-US" dirty="0" smtClean="0"/>
              <a:t>Sakai</a:t>
            </a:r>
          </a:p>
          <a:p>
            <a:pPr lvl="1"/>
            <a:r>
              <a:rPr lang="en-US" dirty="0" smtClean="0"/>
              <a:t>Desire2Learn</a:t>
            </a:r>
          </a:p>
          <a:p>
            <a:r>
              <a:rPr lang="en-US" dirty="0" smtClean="0"/>
              <a:t>Tools / Publishers</a:t>
            </a:r>
          </a:p>
          <a:p>
            <a:pPr lvl="1"/>
            <a:r>
              <a:rPr lang="en-US" dirty="0" err="1" smtClean="0"/>
              <a:t>TurnitIn</a:t>
            </a:r>
            <a:endParaRPr lang="en-US" dirty="0" smtClean="0"/>
          </a:p>
          <a:p>
            <a:pPr lvl="1"/>
            <a:r>
              <a:rPr lang="en-US" dirty="0" err="1" smtClean="0"/>
              <a:t>VitalSource</a:t>
            </a:r>
            <a:endParaRPr lang="en-US" dirty="0" smtClean="0"/>
          </a:p>
          <a:p>
            <a:pPr lvl="1"/>
            <a:r>
              <a:rPr lang="en-US" dirty="0" err="1" smtClean="0"/>
              <a:t>Tsugi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039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 fontScale="90000"/>
          </a:bodyPr>
          <a:lstStyle/>
          <a:p>
            <a:r>
              <a:rPr lang="ja-JP" altLang="en-US" dirty="0" smtClean="0"/>
              <a:t>新しい</a:t>
            </a:r>
            <a:r>
              <a:rPr lang="ja-JP" altLang="en-US" dirty="0"/>
              <a:t>ユースケースが可能になりました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Multi vendor</a:t>
            </a:r>
          </a:p>
          <a:p>
            <a:pPr lvl="1"/>
            <a:r>
              <a:rPr lang="en-US" sz="1800" dirty="0" smtClean="0"/>
              <a:t>Learning </a:t>
            </a:r>
            <a:r>
              <a:rPr lang="en-US" sz="1800" dirty="0"/>
              <a:t>Object Repositories</a:t>
            </a:r>
          </a:p>
          <a:p>
            <a:pPr lvl="1"/>
            <a:r>
              <a:rPr lang="en-US" sz="1800" dirty="0"/>
              <a:t>Application Stores</a:t>
            </a:r>
          </a:p>
          <a:p>
            <a:pPr lvl="1"/>
            <a:r>
              <a:rPr lang="en-US" sz="1800" dirty="0"/>
              <a:t>Publisher content / integration</a:t>
            </a:r>
          </a:p>
          <a:p>
            <a:endParaRPr lang="en-US" sz="1800" dirty="0"/>
          </a:p>
          <a:p>
            <a:r>
              <a:rPr lang="en-US" sz="1800" dirty="0"/>
              <a:t>Challenges</a:t>
            </a:r>
          </a:p>
          <a:p>
            <a:pPr lvl="1"/>
            <a:r>
              <a:rPr lang="en-US" sz="1800" dirty="0"/>
              <a:t>It is tempting to use proprietary extensions when you have customers with just one LMS</a:t>
            </a:r>
          </a:p>
          <a:p>
            <a:pPr lvl="1"/>
            <a:r>
              <a:rPr lang="en-US" sz="1800" dirty="0" smtClean="0"/>
              <a:t>Tool vendors don't </a:t>
            </a:r>
            <a:r>
              <a:rPr lang="en-US" sz="1800" dirty="0"/>
              <a:t>want to re-architect applications </a:t>
            </a:r>
            <a:r>
              <a:rPr lang="mr-IN" sz="1800" dirty="0"/>
              <a:t>–</a:t>
            </a:r>
            <a:r>
              <a:rPr lang="en-US" sz="1800" dirty="0"/>
              <a:t> certify for the "new version"</a:t>
            </a:r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7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8605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364136" y="3027082"/>
            <a:ext cx="182100" cy="1827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353517" y="3209823"/>
            <a:ext cx="101670" cy="23386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3978897" y="3148577"/>
            <a:ext cx="2567338" cy="136149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3465893" y="2833231"/>
            <a:ext cx="2898242" cy="285222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419560" y="1693484"/>
            <a:ext cx="1971243" cy="1360360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455186" y="831216"/>
            <a:ext cx="568924" cy="2195867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546235" y="1560058"/>
            <a:ext cx="2826004" cy="1558395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53830" y="3129097"/>
            <a:ext cx="3070740" cy="6099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20149" y="3259683"/>
            <a:ext cx="2243155" cy="1501843"/>
          </a:xfrm>
          <a:prstGeom prst="line">
            <a:avLst/>
          </a:prstGeom>
          <a:ln w="1174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53" y="1048369"/>
            <a:ext cx="2812183" cy="7458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05" y="370903"/>
            <a:ext cx="3087410" cy="460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62" y="905959"/>
            <a:ext cx="1115620" cy="5325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40" y="2523932"/>
            <a:ext cx="2404453" cy="6185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076" y="2536393"/>
            <a:ext cx="1468192" cy="13659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1" y="4329871"/>
            <a:ext cx="2694067" cy="71894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996659" y="1654791"/>
            <a:ext cx="2917053" cy="29273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sp>
        <p:nvSpPr>
          <p:cNvPr id="20" name="Rectangle 19"/>
          <p:cNvSpPr/>
          <p:nvPr/>
        </p:nvSpPr>
        <p:spPr>
          <a:xfrm rot="4655082">
            <a:off x="5221378" y="1954162"/>
            <a:ext cx="2467616" cy="2328583"/>
          </a:xfrm>
          <a:prstGeom prst="rect">
            <a:avLst/>
          </a:prstGeom>
          <a:noFill/>
        </p:spPr>
        <p:txBody>
          <a:bodyPr spcFirstLastPara="1" wrap="none" lIns="45720" tIns="22860" rIns="45720" bIns="22860" numCol="1">
            <a:prstTxWarp prst="textCircle">
              <a:avLst/>
            </a:prstTxWarp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</a:t>
            </a:r>
            <a:r>
              <a:rPr lang="en-US" sz="27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LTI Advantage®            </a:t>
            </a:r>
            <a:r>
              <a:rPr lang="en-US" sz="27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IMS Common Cartridge®             </a:t>
            </a:r>
          </a:p>
        </p:txBody>
      </p:sp>
      <p:sp>
        <p:nvSpPr>
          <p:cNvPr id="21" name="Oval 20"/>
          <p:cNvSpPr/>
          <p:nvPr/>
        </p:nvSpPr>
        <p:spPr>
          <a:xfrm>
            <a:off x="5437424" y="2097107"/>
            <a:ext cx="2035525" cy="20426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29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04" y="2756110"/>
            <a:ext cx="1887965" cy="7149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83" y="5629306"/>
            <a:ext cx="2372637" cy="6339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39" y="4573727"/>
            <a:ext cx="1334047" cy="123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5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Enters the LMS Market in 2004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  <a:p>
            <a:r>
              <a:rPr lang="en-US" altLang="ja-JP" dirty="0"/>
              <a:t>2004</a:t>
            </a:r>
            <a:r>
              <a:rPr lang="ja-JP" altLang="en-US" dirty="0"/>
              <a:t>年にオープンソースが</a:t>
            </a:r>
            <a:r>
              <a:rPr lang="en-US" altLang="ja-JP" dirty="0"/>
              <a:t>LMS</a:t>
            </a:r>
            <a:r>
              <a:rPr lang="ja-JP" altLang="en-US" dirty="0"/>
              <a:t>市場に参入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1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next?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次</a:t>
            </a:r>
            <a:r>
              <a:rPr lang="ja-JP" altLang="en-US" dirty="0"/>
              <a:t>は何ですか？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6" y="5816842"/>
            <a:ext cx="2279754" cy="581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950" y="5816842"/>
            <a:ext cx="2574800" cy="682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10" y="5738406"/>
            <a:ext cx="2298700" cy="8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55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12192000" cy="666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0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Serve teaching, learning and the academic mission</a:t>
            </a:r>
          </a:p>
          <a:p>
            <a:r>
              <a:rPr lang="en-US" dirty="0" smtClean="0"/>
              <a:t>Range of hosting choices</a:t>
            </a:r>
          </a:p>
          <a:p>
            <a:r>
              <a:rPr lang="en-US" dirty="0" smtClean="0"/>
              <a:t>Pushing forward informed by adopters and users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Proprietary</a:t>
            </a:r>
          </a:p>
          <a:p>
            <a:r>
              <a:rPr lang="en-US" dirty="0" smtClean="0"/>
              <a:t>Serve shareholder value</a:t>
            </a:r>
          </a:p>
          <a:p>
            <a:r>
              <a:rPr lang="en-US" dirty="0" smtClean="0"/>
              <a:t>Exclusively software as service from one vendor</a:t>
            </a:r>
          </a:p>
          <a:p>
            <a:r>
              <a:rPr lang="en-US" dirty="0" smtClean="0"/>
              <a:t>Innovation slows as market share grows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605669"/>
            <a:ext cx="939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Sakai and Moodle </a:t>
            </a:r>
            <a:r>
              <a:rPr lang="en-US" sz="2800" smtClean="0"/>
              <a:t>have selflessly served </a:t>
            </a:r>
            <a:r>
              <a:rPr lang="en-US" sz="2800" dirty="0" smtClean="0"/>
              <a:t>education for 15 years 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015" y="697352"/>
            <a:ext cx="1146053" cy="1066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54" y="933393"/>
            <a:ext cx="2195154" cy="582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02" y="919423"/>
            <a:ext cx="1779547" cy="453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603" y="919423"/>
            <a:ext cx="2009858" cy="5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7791" y="1825625"/>
            <a:ext cx="5181600" cy="4351338"/>
          </a:xfrm>
        </p:spPr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Serve teaching, learning and the academic mission</a:t>
            </a:r>
          </a:p>
          <a:p>
            <a:r>
              <a:rPr lang="en-US" dirty="0" smtClean="0"/>
              <a:t>Range of hosting choices</a:t>
            </a:r>
          </a:p>
          <a:p>
            <a:r>
              <a:rPr lang="en-US" dirty="0" smtClean="0"/>
              <a:t>Pushing forward informed by adopters and users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993609" y="1825625"/>
            <a:ext cx="5181600" cy="4351338"/>
          </a:xfrm>
        </p:spPr>
        <p:txBody>
          <a:bodyPr/>
          <a:lstStyle/>
          <a:p>
            <a:r>
              <a:rPr lang="en-US" dirty="0" smtClean="0"/>
              <a:t>Proprietary</a:t>
            </a:r>
          </a:p>
          <a:p>
            <a:r>
              <a:rPr lang="en-US" dirty="0" smtClean="0"/>
              <a:t>Serve shareholder value</a:t>
            </a:r>
          </a:p>
          <a:p>
            <a:r>
              <a:rPr lang="en-US" dirty="0" smtClean="0"/>
              <a:t>Exclusively software as service from one vendor</a:t>
            </a:r>
          </a:p>
          <a:p>
            <a:r>
              <a:rPr lang="en-US" dirty="0" smtClean="0"/>
              <a:t>Innovation slows as market share grows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424" y="697352"/>
            <a:ext cx="1146053" cy="1066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63" y="933393"/>
            <a:ext cx="2195154" cy="582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3" y="919423"/>
            <a:ext cx="1779547" cy="453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94" y="919423"/>
            <a:ext cx="2009858" cy="5325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11864" y="0"/>
            <a:ext cx="36033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063" y="-40273"/>
            <a:ext cx="12558098" cy="68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159880"/>
            <a:ext cx="11589026" cy="6511360"/>
          </a:xfrm>
          <a:prstGeom prst="rect">
            <a:avLst/>
          </a:prstGeom>
        </p:spPr>
      </p:pic>
      <p:sp>
        <p:nvSpPr>
          <p:cNvPr id="3" name="Content Placeholder 9"/>
          <p:cNvSpPr txBox="1">
            <a:spLocks/>
          </p:cNvSpPr>
          <p:nvPr/>
        </p:nvSpPr>
        <p:spPr>
          <a:xfrm>
            <a:off x="8141590" y="1825625"/>
            <a:ext cx="322698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cxxcxc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1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39DEE3-E355-4945-9582-B59C8F6C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392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539DEE3-E355-4945-9582-B59C8F6C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41041" y="0"/>
            <a:ext cx="19392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99A8B4F-0FED-46C0-9186-5A8E116D87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DA6861EE-7660-46C9-80BD-173B8F7454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03807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There is little overlap between target customers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Apereo is open source research and development on hard problems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Moodle meets the needs of less research oriented schools that primarily need a product</a:t>
            </a:r>
          </a:p>
          <a:p>
            <a:r>
              <a:rPr lang="en-US" sz="2000">
                <a:solidFill>
                  <a:srgbClr val="000000"/>
                </a:solidFill>
              </a:rPr>
              <a:t>Matching strengths and weaknesses</a:t>
            </a:r>
          </a:p>
          <a:p>
            <a:r>
              <a:rPr lang="en-US" sz="2000">
                <a:solidFill>
                  <a:srgbClr val="000000"/>
                </a:solidFill>
              </a:rPr>
              <a:t>Friendship and respect have been there all along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38A69B74-22E3-47CC-823F-18BE7930C8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71">
            <a:extLst>
              <a:ext uri="{FF2B5EF4-FFF2-40B4-BE49-F238E27FC236}">
                <a16:creationId xmlns="" xmlns:a16="http://schemas.microsoft.com/office/drawing/2014/main" id="{1778637B-5DB8-4A75-B2E6-FC2B1BB9A7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844" y="1000834"/>
            <a:ext cx="3205839" cy="8495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10" y="3478741"/>
            <a:ext cx="1606964" cy="1606964"/>
          </a:xfrm>
          <a:prstGeom prst="rect">
            <a:avLst/>
          </a:prstGeom>
        </p:spPr>
      </p:pic>
      <p:sp>
        <p:nvSpPr>
          <p:cNvPr id="20" name="Freeform 75">
            <a:extLst>
              <a:ext uri="{FF2B5EF4-FFF2-40B4-BE49-F238E27FC236}">
                <a16:creationId xmlns="" xmlns:a16="http://schemas.microsoft.com/office/drawing/2014/main" id="{0035A30C-45F3-4EFB-B2E8-6E2A11843D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568" y="5530901"/>
            <a:ext cx="2432116" cy="6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1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055272"/>
            <a:ext cx="5426764" cy="1438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319464"/>
            <a:ext cx="5426764" cy="13838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99448F2-0E5B-42DA-B2D1-11A14E947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E8A7552-20E1-4F34-ADAB-C1DB6634D4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2339176"/>
            <a:ext cx="5426764" cy="20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2881223"/>
            <a:ext cx="5181600" cy="3295740"/>
          </a:xfrm>
        </p:spPr>
        <p:txBody>
          <a:bodyPr>
            <a:normAutofit/>
          </a:bodyPr>
          <a:lstStyle/>
          <a:p>
            <a:r>
              <a:rPr lang="en-US" dirty="0" smtClean="0"/>
              <a:t>Innovative Teacher</a:t>
            </a:r>
          </a:p>
          <a:p>
            <a:r>
              <a:rPr lang="en-US" dirty="0" smtClean="0"/>
              <a:t>PhD Education (Internet-based Education)</a:t>
            </a:r>
          </a:p>
          <a:p>
            <a:r>
              <a:rPr lang="en-US" dirty="0" smtClean="0"/>
              <a:t>Masters of Science (Science Education)</a:t>
            </a:r>
          </a:p>
          <a:p>
            <a:r>
              <a:rPr lang="en-US" dirty="0" smtClean="0"/>
              <a:t>Instructional design and support</a:t>
            </a:r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881223"/>
            <a:ext cx="5181600" cy="3295740"/>
          </a:xfrm>
        </p:spPr>
        <p:txBody>
          <a:bodyPr>
            <a:normAutofit/>
          </a:bodyPr>
          <a:lstStyle/>
          <a:p>
            <a:r>
              <a:rPr lang="en-US" dirty="0" smtClean="0"/>
              <a:t>Innovative Teacher</a:t>
            </a:r>
          </a:p>
          <a:p>
            <a:r>
              <a:rPr lang="en-US" dirty="0" smtClean="0"/>
              <a:t>PhD. CS, (High Performance Computing)</a:t>
            </a:r>
          </a:p>
          <a:p>
            <a:r>
              <a:rPr lang="en-US" dirty="0" smtClean="0"/>
              <a:t>M.S. CS </a:t>
            </a:r>
            <a:r>
              <a:rPr lang="mr-IN" dirty="0" smtClean="0"/>
              <a:t>–</a:t>
            </a:r>
            <a:r>
              <a:rPr lang="en-US" dirty="0" smtClean="0"/>
              <a:t> (Real Time Database Systems)</a:t>
            </a:r>
          </a:p>
          <a:p>
            <a:r>
              <a:rPr lang="en-US" dirty="0" smtClean="0"/>
              <a:t>IEEE POSIX Standards Leadership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10809" r="17970" b="33368"/>
          <a:stretch/>
        </p:blipFill>
        <p:spPr>
          <a:xfrm>
            <a:off x="4138522" y="365125"/>
            <a:ext cx="3914956" cy="229462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3098369" cy="2033018"/>
          </a:xfrm>
        </p:spPr>
        <p:txBody>
          <a:bodyPr>
            <a:normAutofit/>
          </a:bodyPr>
          <a:lstStyle/>
          <a:p>
            <a:r>
              <a:rPr lang="en-US" altLang="ja-JP" smtClean="0"/>
              <a:t>2004</a:t>
            </a:r>
            <a:r>
              <a:rPr lang="ja-JP" altLang="en-US" dirty="0"/>
              <a:t>年に</a:t>
            </a:r>
            <a:r>
              <a:rPr lang="en-US" altLang="ja-JP" dirty="0"/>
              <a:t>2</a:t>
            </a:r>
            <a:r>
              <a:rPr lang="ja-JP" altLang="en-US" dirty="0"/>
              <a:t>つの始まり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9082178" y="365125"/>
            <a:ext cx="2819400" cy="203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2</a:t>
            </a:r>
            <a:r>
              <a:rPr lang="ja-JP" altLang="en-US" dirty="0"/>
              <a:t>つのオープンソース</a:t>
            </a:r>
            <a:r>
              <a:rPr lang="en-US" altLang="ja-JP" dirty="0"/>
              <a:t>LMS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0" y="6010925"/>
            <a:ext cx="1893278" cy="482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444" y="6071974"/>
            <a:ext cx="2138306" cy="5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01" y="453674"/>
            <a:ext cx="2279754" cy="581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5" y="453674"/>
            <a:ext cx="2574800" cy="682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731" y="363173"/>
            <a:ext cx="2298700" cy="86319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2698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Java</a:t>
            </a:r>
          </a:p>
          <a:p>
            <a:r>
              <a:rPr lang="en-US" dirty="0" smtClean="0"/>
              <a:t>OK to modify the code</a:t>
            </a:r>
          </a:p>
          <a:p>
            <a:r>
              <a:rPr lang="en-US" dirty="0" smtClean="0"/>
              <a:t>Complex hosting</a:t>
            </a:r>
          </a:p>
          <a:p>
            <a:r>
              <a:rPr lang="en-US" dirty="0" smtClean="0"/>
              <a:t>Upgrade 1-2 years</a:t>
            </a:r>
          </a:p>
          <a:p>
            <a:r>
              <a:rPr lang="en-US" dirty="0" err="1" smtClean="0"/>
              <a:t>Contrib</a:t>
            </a:r>
            <a:r>
              <a:rPr lang="en-US" dirty="0" smtClean="0"/>
              <a:t> tools are hard to maintain </a:t>
            </a:r>
          </a:p>
          <a:p>
            <a:r>
              <a:rPr lang="en-US" dirty="0" smtClean="0"/>
              <a:t>Senior developers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8141590" y="1825625"/>
            <a:ext cx="322698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PHP or Python</a:t>
            </a:r>
          </a:p>
          <a:p>
            <a:r>
              <a:rPr lang="en-US" dirty="0" smtClean="0"/>
              <a:t>Adding / modifying tools is easy</a:t>
            </a:r>
          </a:p>
          <a:p>
            <a:r>
              <a:rPr lang="en-US" dirty="0" smtClean="0"/>
              <a:t>Scalable multi-tenant hosting</a:t>
            </a:r>
          </a:p>
          <a:p>
            <a:r>
              <a:rPr lang="en-US" dirty="0" smtClean="0"/>
              <a:t>Upgrade every night</a:t>
            </a:r>
          </a:p>
          <a:p>
            <a:r>
              <a:rPr lang="en-US" dirty="0" smtClean="0"/>
              <a:t>Tools don't need to change</a:t>
            </a:r>
          </a:p>
          <a:p>
            <a:r>
              <a:rPr lang="en-US" dirty="0" smtClean="0"/>
              <a:t>Junior developers</a:t>
            </a:r>
            <a:endParaRPr lang="en-US" dirty="0"/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4489895" y="1825625"/>
            <a:ext cx="32269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PHP</a:t>
            </a:r>
          </a:p>
          <a:p>
            <a:r>
              <a:rPr lang="en-US" dirty="0" smtClean="0"/>
              <a:t>Do not modify the code</a:t>
            </a:r>
          </a:p>
          <a:p>
            <a:r>
              <a:rPr lang="en-US" dirty="0" smtClean="0"/>
              <a:t>Simple hosting</a:t>
            </a:r>
          </a:p>
          <a:p>
            <a:r>
              <a:rPr lang="en-US" dirty="0" smtClean="0"/>
              <a:t>Upgrade 1-2 years</a:t>
            </a:r>
          </a:p>
          <a:p>
            <a:r>
              <a:rPr lang="en-US" dirty="0" smtClean="0"/>
              <a:t>Modules are hard to maintain </a:t>
            </a:r>
          </a:p>
          <a:p>
            <a:r>
              <a:rPr lang="en-US" dirty="0" smtClean="0"/>
              <a:t>Senior 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86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4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9739" r="38393" b="31066"/>
          <a:stretch/>
        </p:blipFill>
        <p:spPr>
          <a:xfrm>
            <a:off x="0" y="2269"/>
            <a:ext cx="12192000" cy="685573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124893" y="388788"/>
            <a:ext cx="6783263" cy="4332068"/>
          </a:xfrm>
          <a:solidFill>
            <a:schemeClr val="tx1">
              <a:alpha val="70000"/>
            </a:schemeClr>
          </a:solidFill>
          <a:effectLst>
            <a:softEdge rad="31750"/>
          </a:effectLst>
        </p:spPr>
        <p:txBody>
          <a:bodyPr anchor="t">
            <a:noAutofit/>
          </a:bodyPr>
          <a:lstStyle/>
          <a:p>
            <a:pPr algn="l"/>
            <a:r>
              <a:rPr lang="en-US" sz="4000" dirty="0" smtClean="0">
                <a:solidFill>
                  <a:srgbClr val="FFFF00"/>
                </a:solidFill>
              </a:rPr>
              <a:t>My OSS </a:t>
            </a:r>
            <a:r>
              <a:rPr lang="en-US" sz="4000" dirty="0" err="1" smtClean="0">
                <a:solidFill>
                  <a:srgbClr val="FFFF00"/>
                </a:solidFill>
              </a:rPr>
              <a:t>EdTech</a:t>
            </a:r>
            <a:r>
              <a:rPr lang="en-US" sz="4000" dirty="0" smtClean="0">
                <a:solidFill>
                  <a:srgbClr val="FFFF00"/>
                </a:solidFill>
              </a:rPr>
              <a:t> Goals @ 2020</a:t>
            </a:r>
            <a:r>
              <a:rPr lang="en-US" sz="4000" dirty="0" smtClean="0">
                <a:solidFill>
                  <a:schemeClr val="bg1"/>
                </a:solidFill>
              </a:rPr>
              <a:t/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bg-BG" sz="3600" dirty="0" smtClean="0">
                <a:solidFill>
                  <a:schemeClr val="bg1"/>
                </a:solidFill>
              </a:rPr>
              <a:t>• </a:t>
            </a:r>
            <a:r>
              <a:rPr lang="en-US" sz="3600" dirty="0" smtClean="0">
                <a:solidFill>
                  <a:schemeClr val="bg1"/>
                </a:solidFill>
              </a:rPr>
              <a:t>Present </a:t>
            </a:r>
            <a:r>
              <a:rPr lang="en-US" sz="3600" dirty="0" err="1" smtClean="0">
                <a:solidFill>
                  <a:schemeClr val="bg1"/>
                </a:solidFill>
              </a:rPr>
              <a:t>Tsugi</a:t>
            </a:r>
            <a:r>
              <a:rPr lang="en-US" sz="3600" dirty="0" smtClean="0">
                <a:solidFill>
                  <a:schemeClr val="bg1"/>
                </a:solidFill>
              </a:rPr>
              <a:t> at Moodle MOOTs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bg-BG" sz="3600" dirty="0">
                <a:solidFill>
                  <a:schemeClr val="bg1"/>
                </a:solidFill>
              </a:rPr>
              <a:t> • </a:t>
            </a:r>
            <a:r>
              <a:rPr lang="en-US" sz="3600" dirty="0" err="1" smtClean="0">
                <a:solidFill>
                  <a:schemeClr val="bg1"/>
                </a:solidFill>
              </a:rPr>
              <a:t>TsugiCloud</a:t>
            </a:r>
            <a:r>
              <a:rPr lang="en-US" sz="3600" dirty="0" smtClean="0">
                <a:solidFill>
                  <a:schemeClr val="bg1"/>
                </a:solidFill>
              </a:rPr>
              <a:t> shared hosting in Japan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bg-BG" sz="3600" dirty="0">
                <a:solidFill>
                  <a:schemeClr val="bg1"/>
                </a:solidFill>
              </a:rPr>
              <a:t> • </a:t>
            </a:r>
            <a:r>
              <a:rPr lang="en-US" sz="3600" dirty="0" err="1" smtClean="0">
                <a:solidFill>
                  <a:schemeClr val="bg1"/>
                </a:solidFill>
              </a:rPr>
              <a:t>Tsugi</a:t>
            </a:r>
            <a:r>
              <a:rPr lang="en-US" sz="3600" dirty="0" smtClean="0">
                <a:solidFill>
                  <a:schemeClr val="bg1"/>
                </a:solidFill>
              </a:rPr>
              <a:t> Developer Workshop for Sakai and Moodle Schools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bg-BG" sz="4000" dirty="0">
                <a:solidFill>
                  <a:schemeClr val="bg1"/>
                </a:solidFill>
              </a:rPr>
              <a:t> • </a:t>
            </a:r>
            <a:r>
              <a:rPr lang="en-US" sz="4000" dirty="0" smtClean="0">
                <a:solidFill>
                  <a:schemeClr val="bg1"/>
                </a:solidFill>
              </a:rPr>
              <a:t>Be an advocate for improving the privacy of student data</a:t>
            </a:r>
            <a:br>
              <a:rPr lang="en-US" sz="4000" dirty="0" smtClean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49" y="5408511"/>
            <a:ext cx="3638107" cy="108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23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fix one problem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6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3021496" y="775252"/>
            <a:ext cx="19878" cy="522798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504661" y="6003235"/>
            <a:ext cx="820972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11356" y="1152939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Convenience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26596" y="6155635"/>
            <a:ext cx="268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Stewardship </a:t>
            </a:r>
            <a:r>
              <a:rPr lang="en-US" smtClean="0"/>
              <a:t>/ Privacy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024730" y="4707836"/>
            <a:ext cx="145111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Self-hosted LMS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152322" y="1065071"/>
            <a:ext cx="145111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SASS</a:t>
            </a:r>
          </a:p>
          <a:p>
            <a:pPr algn="ctr"/>
            <a:r>
              <a:rPr lang="en-US" dirty="0" smtClean="0"/>
              <a:t>Based LMS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880436" y="1528033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285029" y="1065071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758608" y="2306597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163201" y="1843635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622517" y="1076595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500689" y="1855159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626812" y="2360470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886890" y="1027187"/>
            <a:ext cx="716412" cy="45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LTI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1" idx="1"/>
            <a:endCxn id="12" idx="4"/>
          </p:cNvCxnSpPr>
          <p:nvPr/>
        </p:nvCxnSpPr>
        <p:spPr>
          <a:xfrm flipH="1" flipV="1">
            <a:off x="6877879" y="1979471"/>
            <a:ext cx="2359362" cy="28622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Notched Right Arrow 24"/>
          <p:cNvSpPr/>
          <p:nvPr/>
        </p:nvSpPr>
        <p:spPr>
          <a:xfrm>
            <a:off x="7806235" y="1093304"/>
            <a:ext cx="1464841" cy="75278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Notched Right Arrow 25"/>
          <p:cNvSpPr/>
          <p:nvPr/>
        </p:nvSpPr>
        <p:spPr>
          <a:xfrm>
            <a:off x="5465051" y="2036511"/>
            <a:ext cx="1464841" cy="752781"/>
          </a:xfrm>
          <a:prstGeom prst="notched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67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Educause</a:t>
            </a:r>
            <a:r>
              <a:rPr lang="en-US" dirty="0" smtClean="0"/>
              <a:t> ELI, March 5-7, 2020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113182" y="1929383"/>
            <a:ext cx="9760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New Approaches to Protecting the Privacy of Student Learning Data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1113182" y="2777715"/>
            <a:ext cx="976022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This session will talk about issues, concerns, and possible solutions around handing private student learning data to third parties. We propose a middle ground where software maintenance and upgrades can be out-sourced without also losing long-term control of your student data to software vendors. These ideas are aspirational in the hope that they can engender a better outsourcing model that we can encourage the learning software industry to adopt.</a:t>
            </a:r>
          </a:p>
        </p:txBody>
      </p:sp>
    </p:spTree>
    <p:extLst>
      <p:ext uri="{BB962C8B-B14F-4D97-AF65-F5344CB8AC3E}">
        <p14:creationId xmlns:p14="http://schemas.microsoft.com/office/powerpoint/2010/main" val="170265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76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" b="136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7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91886" y="2837311"/>
            <a:ext cx="5181600" cy="3295740"/>
          </a:xfrm>
        </p:spPr>
        <p:txBody>
          <a:bodyPr>
            <a:normAutofit/>
          </a:bodyPr>
          <a:lstStyle/>
          <a:p>
            <a:r>
              <a:rPr lang="en-US" dirty="0" smtClean="0"/>
              <a:t>Written in PHP</a:t>
            </a:r>
          </a:p>
          <a:p>
            <a:r>
              <a:rPr lang="en-US" dirty="0" smtClean="0"/>
              <a:t>Dominant market share outside North America</a:t>
            </a:r>
          </a:p>
          <a:p>
            <a:r>
              <a:rPr lang="en-US" dirty="0" smtClean="0"/>
              <a:t>Lowest cost LMS</a:t>
            </a:r>
          </a:p>
          <a:p>
            <a:r>
              <a:rPr lang="en-US" dirty="0" smtClean="0"/>
              <a:t>Build a massive active worldwide teacher community (MOOTs)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2837311"/>
            <a:ext cx="5181600" cy="3295740"/>
          </a:xfrm>
        </p:spPr>
        <p:txBody>
          <a:bodyPr>
            <a:normAutofit/>
          </a:bodyPr>
          <a:lstStyle/>
          <a:p>
            <a:r>
              <a:rPr lang="en-US" dirty="0" smtClean="0"/>
              <a:t>A million lines of Java</a:t>
            </a:r>
          </a:p>
          <a:p>
            <a:r>
              <a:rPr lang="en-US" dirty="0" smtClean="0"/>
              <a:t>Small market share </a:t>
            </a:r>
            <a:r>
              <a:rPr lang="mr-IN" dirty="0" smtClean="0"/>
              <a:t>–</a:t>
            </a:r>
            <a:r>
              <a:rPr lang="en-US" dirty="0" smtClean="0"/>
              <a:t> leading research universities</a:t>
            </a:r>
          </a:p>
          <a:p>
            <a:r>
              <a:rPr lang="en-US" dirty="0" smtClean="0"/>
              <a:t>Built standards </a:t>
            </a:r>
          </a:p>
          <a:p>
            <a:r>
              <a:rPr lang="en-US" dirty="0" smtClean="0"/>
              <a:t>Founded </a:t>
            </a:r>
            <a:r>
              <a:rPr lang="en-US" dirty="0" err="1" smtClean="0"/>
              <a:t>Apereo</a:t>
            </a:r>
            <a:endParaRPr lang="en-US" dirty="0" smtClean="0"/>
          </a:p>
          <a:p>
            <a:r>
              <a:rPr lang="en-US" dirty="0" smtClean="0"/>
              <a:t>Teaches MOOCs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10809" r="17970" b="33368"/>
          <a:stretch/>
        </p:blipFill>
        <p:spPr>
          <a:xfrm>
            <a:off x="4138522" y="365125"/>
            <a:ext cx="3914956" cy="229462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2819400" cy="2033018"/>
          </a:xfrm>
        </p:spPr>
        <p:txBody>
          <a:bodyPr/>
          <a:lstStyle/>
          <a:p>
            <a:r>
              <a:rPr lang="en-US" altLang="ja-JP" dirty="0"/>
              <a:t>15</a:t>
            </a:r>
            <a:r>
              <a:rPr lang="ja-JP" altLang="en-US" dirty="0"/>
              <a:t>年後</a:t>
            </a:r>
            <a:endParaRPr lang="en-US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9082178" y="365125"/>
            <a:ext cx="2819400" cy="2033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Results</a:t>
            </a:r>
            <a:endParaRPr lang="ja-JP" altLang="en-US" dirty="0"/>
          </a:p>
          <a:p>
            <a:pPr algn="r"/>
            <a:r>
              <a:rPr lang="ja-JP" altLang="en-US" dirty="0" smtClean="0"/>
              <a:t>結果</a:t>
            </a:r>
            <a:endParaRPr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0" y="6010925"/>
            <a:ext cx="1893278" cy="482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444" y="6071974"/>
            <a:ext cx="2138306" cy="5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9" b="-502"/>
          <a:stretch/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university of michigan the #1 research university in th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2" y="1037000"/>
            <a:ext cx="1637522" cy="163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university of michigan the #1 research university in th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538" y="2347951"/>
            <a:ext cx="1539331" cy="20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47" y="441144"/>
            <a:ext cx="4497857" cy="1191713"/>
          </a:xfrm>
          <a:prstGeom prst="rect">
            <a:avLst/>
          </a:prstGeom>
        </p:spPr>
      </p:pic>
      <p:pic>
        <p:nvPicPr>
          <p:cNvPr id="1030" name="Picture 6" descr="ttps://encrypted-tbn0.gstatic.com/images?q=tbn:ANd9GcR003rAk3JTs5TIPRljoxUCK56k4BfLEi1xkYWcXtU0T7TRbGT0&amp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4" y="3183974"/>
            <a:ext cx="1753240" cy="175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7384" y="6202981"/>
            <a:ext cx="8843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www.immagic.com</a:t>
            </a:r>
            <a:r>
              <a:rPr lang="en-US" dirty="0" smtClean="0"/>
              <a:t>/</a:t>
            </a:r>
            <a:r>
              <a:rPr lang="en-US" dirty="0" err="1" smtClean="0"/>
              <a:t>eLibrary</a:t>
            </a:r>
            <a:r>
              <a:rPr lang="en-US" dirty="0" smtClean="0"/>
              <a:t>/ARCHIVES/GENERAL/U_MICH/S031202P.pdf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44943" y="2119417"/>
            <a:ext cx="72305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products of this project will include </a:t>
            </a:r>
            <a:r>
              <a:rPr lang="en-US" sz="2400" dirty="0" smtClean="0"/>
              <a:t>an Enterprise Services-based Portal, a complete Course Management System with sophisticated assessment tools, a Research Support Collaboration System, a Workflow Engine, and </a:t>
            </a:r>
            <a:r>
              <a:rPr lang="en-US" sz="2400" b="1" dirty="0" smtClean="0"/>
              <a:t>a Tool Portability Profile, i.e., clear standard for writing future tools that can extend this core set of educational applications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i="1" dirty="0" smtClean="0"/>
              <a:t>    - A proposal to the Andrew W. Mellon Foundation, 2003-12-02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802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Changing LMS Standards 2004-2019</a:t>
            </a:r>
            <a:endParaRPr lang="en-US" sz="5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  <a:p>
            <a:r>
              <a:rPr lang="is-IS" altLang="ja-JP" dirty="0"/>
              <a:t>LMS</a:t>
            </a:r>
            <a:r>
              <a:rPr lang="ja-JP" altLang="is-IS" dirty="0"/>
              <a:t>標準</a:t>
            </a:r>
            <a:r>
              <a:rPr lang="is-IS" altLang="ja-JP" dirty="0"/>
              <a:t>2004-2019</a:t>
            </a:r>
            <a:r>
              <a:rPr lang="ja-JP" altLang="is-IS" dirty="0"/>
              <a:t>の変更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94589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751</Words>
  <Application>Microsoft Macintosh PowerPoint</Application>
  <PresentationFormat>Widescreen</PresentationFormat>
  <Paragraphs>179</Paragraphs>
  <Slides>35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Calibri Light</vt:lpstr>
      <vt:lpstr>Mangal</vt:lpstr>
      <vt:lpstr>Yu Gothic</vt:lpstr>
      <vt:lpstr>Yu Gothic Light</vt:lpstr>
      <vt:lpstr>Arial</vt:lpstr>
      <vt:lpstr>Office Theme</vt:lpstr>
      <vt:lpstr>Developing and Adopting Open Source and Open Standard Solutions</vt:lpstr>
      <vt:lpstr>Open Source Enters the LMS Market in 2004</vt:lpstr>
      <vt:lpstr>2004年に2つの始まり</vt:lpstr>
      <vt:lpstr>PowerPoint Presentation</vt:lpstr>
      <vt:lpstr>PowerPoint Presentation</vt:lpstr>
      <vt:lpstr>15年後</vt:lpstr>
      <vt:lpstr>PowerPoint Presentation</vt:lpstr>
      <vt:lpstr>PowerPoint Presentation</vt:lpstr>
      <vt:lpstr>Changing LMS Standards 2004-2019</vt:lpstr>
      <vt:lpstr>2002年の高等教育LMS標準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LTI Advantage</vt:lpstr>
      <vt:lpstr>前例のない幅広さと採用</vt:lpstr>
      <vt:lpstr>新しいユースケースが可能になりました</vt:lpstr>
      <vt:lpstr>PowerPoint Presentation</vt:lpstr>
      <vt:lpstr>What is next?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OSS EdTech Goals @ 2020  • Present Tsugi at Moodle MOOTs  • TsugiCloud shared hosting in Japan  • Tsugi Developer Workshop for Sakai and Moodle Schools  • Be an advocate for improving the privacy of student data </vt:lpstr>
      <vt:lpstr>When you fix one problem….</vt:lpstr>
      <vt:lpstr>PowerPoint Presentation</vt:lpstr>
      <vt:lpstr>Educause ELI, March 5-7, 2020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Severance, Charles</dc:creator>
  <cp:lastModifiedBy>Severance, Charles</cp:lastModifiedBy>
  <cp:revision>48</cp:revision>
  <dcterms:created xsi:type="dcterms:W3CDTF">2019-12-11T22:05:13Z</dcterms:created>
  <dcterms:modified xsi:type="dcterms:W3CDTF">2019-12-13T00:09:09Z</dcterms:modified>
</cp:coreProperties>
</file>